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5145088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747775"/>
          </p15:clr>
        </p15:guide>
        <p15:guide id="2" pos="162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150" y="15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lara" userId="835203788781b2cd" providerId="LiveId" clId="{64B80D9F-34D7-4BE0-BB60-04F17AA968A3}"/>
    <pc:docChg chg="modSld">
      <pc:chgData name="maria clara" userId="835203788781b2cd" providerId="LiveId" clId="{64B80D9F-34D7-4BE0-BB60-04F17AA968A3}" dt="2024-04-30T11:22:43.431" v="8" actId="20577"/>
      <pc:docMkLst>
        <pc:docMk/>
      </pc:docMkLst>
      <pc:sldChg chg="modSp mod">
        <pc:chgData name="maria clara" userId="835203788781b2cd" providerId="LiveId" clId="{64B80D9F-34D7-4BE0-BB60-04F17AA968A3}" dt="2024-04-30T11:22:43.431" v="8" actId="20577"/>
        <pc:sldMkLst>
          <pc:docMk/>
          <pc:sldMk cId="0" sldId="256"/>
        </pc:sldMkLst>
        <pc:spChg chg="mod">
          <ac:chgData name="maria clara" userId="835203788781b2cd" providerId="LiveId" clId="{64B80D9F-34D7-4BE0-BB60-04F17AA968A3}" dt="2024-04-30T11:22:43.431" v="8" actId="20577"/>
          <ac:spMkLst>
            <pc:docMk/>
            <pc:sldMk cId="0" sldId="256"/>
            <ac:spMk id="57" creationId="{00000000-0000-0000-0000-000000000000}"/>
          </ac:spMkLst>
        </pc:spChg>
        <pc:spChg chg="mod">
          <ac:chgData name="maria clara" userId="835203788781b2cd" providerId="LiveId" clId="{64B80D9F-34D7-4BE0-BB60-04F17AA968A3}" dt="2024-04-30T11:22:05.225" v="5" actId="1076"/>
          <ac:spMkLst>
            <pc:docMk/>
            <pc:sldMk cId="0" sldId="256"/>
            <ac:spMk id="61" creationId="{00000000-0000-0000-0000-000000000000}"/>
          </ac:spMkLst>
        </pc:spChg>
        <pc:spChg chg="mod">
          <ac:chgData name="maria clara" userId="835203788781b2cd" providerId="LiveId" clId="{64B80D9F-34D7-4BE0-BB60-04F17AA968A3}" dt="2024-04-30T11:22:13.498" v="6" actId="1076"/>
          <ac:spMkLst>
            <pc:docMk/>
            <pc:sldMk cId="0" sldId="256"/>
            <ac:spMk id="62" creationId="{00000000-0000-0000-0000-000000000000}"/>
          </ac:spMkLst>
        </pc:spChg>
        <pc:spChg chg="mod">
          <ac:chgData name="maria clara" userId="835203788781b2cd" providerId="LiveId" clId="{64B80D9F-34D7-4BE0-BB60-04F17AA968A3}" dt="2024-04-30T11:21:17.390" v="1" actId="255"/>
          <ac:spMkLst>
            <pc:docMk/>
            <pc:sldMk cId="0" sldId="256"/>
            <ac:spMk id="66" creationId="{00000000-0000-0000-0000-000000000000}"/>
          </ac:spMkLst>
        </pc:spChg>
        <pc:spChg chg="mod">
          <ac:chgData name="maria clara" userId="835203788781b2cd" providerId="LiveId" clId="{64B80D9F-34D7-4BE0-BB60-04F17AA968A3}" dt="2024-04-30T11:22:25.647" v="7" actId="1076"/>
          <ac:spMkLst>
            <pc:docMk/>
            <pc:sldMk cId="0" sldId="256"/>
            <ac:spMk id="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4725" y="685800"/>
            <a:ext cx="19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8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5367" y="1323689"/>
            <a:ext cx="47937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5362" y="5038444"/>
            <a:ext cx="47937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75362" y="1966444"/>
            <a:ext cx="47937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75362" y="5603956"/>
            <a:ext cx="47937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75362" y="3823733"/>
            <a:ext cx="47937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5362" y="2048844"/>
            <a:ext cx="47937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75362" y="2048844"/>
            <a:ext cx="225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718701" y="2048844"/>
            <a:ext cx="225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75362" y="987733"/>
            <a:ext cx="15798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75362" y="2470400"/>
            <a:ext cx="15798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75814" y="800267"/>
            <a:ext cx="35826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572200" y="-222"/>
            <a:ext cx="25722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49370" y="2192311"/>
            <a:ext cx="22758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49370" y="4983244"/>
            <a:ext cx="22758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778955" y="1287244"/>
            <a:ext cx="21588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5362" y="7521022"/>
            <a:ext cx="33750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5362" y="2048844"/>
            <a:ext cx="47937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600" y="-6037"/>
            <a:ext cx="5146700" cy="1608375"/>
          </a:xfrm>
          <a:prstGeom prst="rect">
            <a:avLst/>
          </a:prstGeom>
          <a:solidFill>
            <a:srgbClr val="41702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7720" b="-7719"/>
          <a:stretch/>
        </p:blipFill>
        <p:spPr>
          <a:xfrm>
            <a:off x="0" y="30553"/>
            <a:ext cx="1202291" cy="11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77502" y="201287"/>
            <a:ext cx="327398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TRATAMENTO ENDODÔNTICO EM PACIENTE  COM APRESENTAÇÃO DE CISTO INFLAMATÓRIO </a:t>
            </a:r>
            <a:endParaRPr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252748" y="970521"/>
            <a:ext cx="467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Maria Clara Almeida dos Santos Silva</a:t>
            </a:r>
            <a:r>
              <a:rPr lang="pt-BR" sz="800" b="0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¹</a:t>
            </a:r>
            <a:r>
              <a:rPr lang="pt-BR" sz="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Faculdade </a:t>
            </a:r>
            <a:r>
              <a:rPr lang="pt-BR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Pernambucana de Saúde</a:t>
            </a:r>
            <a:r>
              <a:rPr lang="pt-BR" sz="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pt-BR" sz="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 Beatriz Cavalcanti de Moraes Pereira ; Mônica Soares de Albuquerque .</a:t>
            </a:r>
            <a:endParaRPr sz="8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07534" y="1344476"/>
            <a:ext cx="4675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mcclara2008@hotmail.com</a:t>
            </a:r>
            <a:r>
              <a:rPr lang="pt-BR" sz="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330689" y="276086"/>
            <a:ext cx="652500" cy="696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1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389142" y="430759"/>
            <a:ext cx="53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Foto do autor/apresentador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96134" y="1770758"/>
            <a:ext cx="228540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INTRODUÇÃO: </a:t>
            </a:r>
            <a:endParaRPr lang="pt-BR" sz="1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/>
              <a:t>O cisto inflamatório atinge o tecido periapical, podendo  se manifestar tanto na mandíbula quanto na maxila e para eliminar essa lesão é necessário lançar mão do tratamento endodôntico e de outras ferramentas auxiliares como descompressão de um cisto para  o restabelecimento do bem-estar do indivíduo</a:t>
            </a:r>
            <a:r>
              <a:rPr lang="pt-BR" sz="1000" dirty="0"/>
              <a:t>. </a:t>
            </a:r>
            <a:endParaRPr sz="1000" dirty="0"/>
          </a:p>
        </p:txBody>
      </p:sp>
      <p:sp>
        <p:nvSpPr>
          <p:cNvPr id="62" name="Google Shape;62;p13"/>
          <p:cNvSpPr txBox="1"/>
          <p:nvPr/>
        </p:nvSpPr>
        <p:spPr>
          <a:xfrm>
            <a:off x="70419" y="3377129"/>
            <a:ext cx="2260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/>
              <a:t>Relatar o tratamento endodôntico e a descompressão de cisto inflamatório de grandes proporções localizado em região periapical dos dentes 21 e 22. </a:t>
            </a:r>
            <a:endParaRPr sz="800" dirty="0"/>
          </a:p>
        </p:txBody>
      </p:sp>
      <p:sp>
        <p:nvSpPr>
          <p:cNvPr id="63" name="Google Shape;63;p13"/>
          <p:cNvSpPr txBox="1"/>
          <p:nvPr/>
        </p:nvSpPr>
        <p:spPr>
          <a:xfrm>
            <a:off x="-2299" y="4529062"/>
            <a:ext cx="2618576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RELATO DE CASO: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/>
              <a:t>Paciente do gênero masculino, com 55 anos, buscou atendimento odontológico devido a um aumento de volume na região anterior, envolvendo a vestibular dos dentes  21 e 22. Após exame radiográfico foi identificada uma imagem </a:t>
            </a:r>
            <a:r>
              <a:rPr lang="pt-BR" sz="800" dirty="0" err="1"/>
              <a:t>radiolúcida</a:t>
            </a:r>
            <a:r>
              <a:rPr lang="pt-BR" sz="800" dirty="0"/>
              <a:t> envolvendo região apical dos referidos dentes. Sendo solicitada tomografia computadorizada de feixe cônico. Ao exame tomográfico, percebeu-se imagem sugestiva de extensa lesão cística envolvendo as raízes dos 21, 22. Após análise dos resultados da tomografia , partiu-se para descompressão cirúrgica com a colocação de dreno...Em outra sessão foi realizado o preparo químico-mecânico  com limas  35.06 e 45.05 (</a:t>
            </a:r>
            <a:r>
              <a:rPr lang="pt-BR" sz="800" dirty="0" err="1"/>
              <a:t>wave</a:t>
            </a:r>
            <a:r>
              <a:rPr lang="pt-BR" sz="800" dirty="0"/>
              <a:t> </a:t>
            </a:r>
            <a:r>
              <a:rPr lang="pt-BR" sz="800" dirty="0" err="1"/>
              <a:t>one</a:t>
            </a:r>
            <a:r>
              <a:rPr lang="pt-BR" sz="800" dirty="0"/>
              <a:t> </a:t>
            </a:r>
            <a:r>
              <a:rPr lang="pt-BR" sz="800" dirty="0" err="1"/>
              <a:t>gold</a:t>
            </a:r>
            <a:r>
              <a:rPr lang="pt-BR" sz="800" dirty="0"/>
              <a:t>)  e lima 15k como instrumento de potência, irrigação com hipoclorito de sódio 2,5%, e EDTA a 17% e  medicação intracanal com pasta de hidróxido de cálcio e selamento duplo com cimento provisório e resina</a:t>
            </a:r>
            <a:endParaRPr sz="800" dirty="0"/>
          </a:p>
        </p:txBody>
      </p:sp>
      <p:sp>
        <p:nvSpPr>
          <p:cNvPr id="64" name="Google Shape;64;p13"/>
          <p:cNvSpPr txBox="1"/>
          <p:nvPr/>
        </p:nvSpPr>
        <p:spPr>
          <a:xfrm>
            <a:off x="70419" y="7146885"/>
            <a:ext cx="2137019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3"/>
          <p:cNvSpPr txBox="1"/>
          <p:nvPr/>
        </p:nvSpPr>
        <p:spPr>
          <a:xfrm>
            <a:off x="2606549" y="1921296"/>
            <a:ext cx="2321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Imagem 1: </a:t>
            </a:r>
            <a:endParaRPr lang="pt-BR" sz="1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13"/>
          <p:cNvSpPr txBox="1"/>
          <p:nvPr/>
        </p:nvSpPr>
        <p:spPr>
          <a:xfrm>
            <a:off x="2608796" y="4287580"/>
            <a:ext cx="23169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CONCLUSÃO: </a:t>
            </a:r>
            <a:endParaRPr lang="pt-BR" sz="1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/>
              <a:t>O paciente respondeu  bem a drenagem e o cisto diminuiu seu tamanho de maneira considerável, além disso o tratamento endodôntico ainda está em processo de finalização, mas as etapas as quais foram percorridas apresentam sucesso, levando o paciente ao resgate da saúde no meio bucal e consequentemente geral</a:t>
            </a:r>
            <a:endParaRPr sz="800" dirty="0"/>
          </a:p>
        </p:txBody>
      </p:sp>
      <p:sp>
        <p:nvSpPr>
          <p:cNvPr id="67" name="Google Shape;67;p13"/>
          <p:cNvSpPr txBox="1"/>
          <p:nvPr/>
        </p:nvSpPr>
        <p:spPr>
          <a:xfrm>
            <a:off x="2606549" y="2988096"/>
            <a:ext cx="23214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Imagem </a:t>
            </a:r>
            <a:r>
              <a:rPr lang="pt-BR" sz="1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</p:txBody>
      </p:sp>
      <p:sp>
        <p:nvSpPr>
          <p:cNvPr id="68" name="Google Shape;68;p13"/>
          <p:cNvSpPr txBox="1"/>
          <p:nvPr/>
        </p:nvSpPr>
        <p:spPr>
          <a:xfrm>
            <a:off x="2746425" y="7292755"/>
            <a:ext cx="2292300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Descritores:  </a:t>
            </a:r>
            <a:r>
              <a:rPr lang="pt-BR" sz="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endodontia. Odontologia. Polpa dentária </a:t>
            </a:r>
            <a:endParaRPr sz="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-2300" y="8466975"/>
            <a:ext cx="5144400" cy="696600"/>
          </a:xfrm>
          <a:prstGeom prst="rect">
            <a:avLst/>
          </a:prstGeom>
          <a:solidFill>
            <a:srgbClr val="41702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 t="7717" b="5371"/>
          <a:stretch/>
        </p:blipFill>
        <p:spPr>
          <a:xfrm>
            <a:off x="1798600" y="8502775"/>
            <a:ext cx="817676" cy="6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212" y="8586400"/>
            <a:ext cx="817673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5">
            <a:alphaModFix/>
          </a:blip>
          <a:srcRect l="44659" t="22103" b="24597"/>
          <a:stretch/>
        </p:blipFill>
        <p:spPr>
          <a:xfrm>
            <a:off x="3484282" y="8586411"/>
            <a:ext cx="950525" cy="45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6">
            <a:alphaModFix/>
          </a:blip>
          <a:srcRect l="25634" r="8397" b="24596"/>
          <a:stretch/>
        </p:blipFill>
        <p:spPr>
          <a:xfrm>
            <a:off x="908446" y="8556120"/>
            <a:ext cx="969556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Mulher com a boca aberta&#10;&#10;Descrição gerada automaticamente com confiança média">
            <a:extLst>
              <a:ext uri="{FF2B5EF4-FFF2-40B4-BE49-F238E27FC236}">
                <a16:creationId xmlns:a16="http://schemas.microsoft.com/office/drawing/2014/main" id="{AF16EC68-4FDE-1BEC-02A4-93952E4D8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560" y="283795"/>
            <a:ext cx="674664" cy="678642"/>
          </a:xfrm>
          <a:prstGeom prst="rect">
            <a:avLst/>
          </a:prstGeom>
        </p:spPr>
      </p:pic>
      <p:pic>
        <p:nvPicPr>
          <p:cNvPr id="5" name="Imagem 4" descr="Homem com escova de dentes na boca&#10;&#10;Descrição gerada automaticamente com confiança média">
            <a:extLst>
              <a:ext uri="{FF2B5EF4-FFF2-40B4-BE49-F238E27FC236}">
                <a16:creationId xmlns:a16="http://schemas.microsoft.com/office/drawing/2014/main" id="{43D934B8-5CA4-0141-8F38-CDE6D35A0C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280" y="2154724"/>
            <a:ext cx="1038225" cy="881071"/>
          </a:xfrm>
          <a:prstGeom prst="rect">
            <a:avLst/>
          </a:prstGeom>
        </p:spPr>
      </p:pic>
      <p:pic>
        <p:nvPicPr>
          <p:cNvPr id="7" name="Imagem 6" descr="Uma imagem contendo azul, xícara, mesa, água&#10;&#10;Descrição gerada automaticamente">
            <a:extLst>
              <a:ext uri="{FF2B5EF4-FFF2-40B4-BE49-F238E27FC236}">
                <a16:creationId xmlns:a16="http://schemas.microsoft.com/office/drawing/2014/main" id="{1B167DE3-E49C-569B-F479-C7ED7732FF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8280" y="3226954"/>
            <a:ext cx="944457" cy="902457"/>
          </a:xfrm>
          <a:prstGeom prst="rect">
            <a:avLst/>
          </a:prstGeom>
        </p:spPr>
      </p:pic>
      <p:pic>
        <p:nvPicPr>
          <p:cNvPr id="11" name="Imagem 10" descr="Mão segurando objeto redondo&#10;&#10;Descrição gerada automaticamente com confiança média">
            <a:extLst>
              <a:ext uri="{FF2B5EF4-FFF2-40B4-BE49-F238E27FC236}">
                <a16:creationId xmlns:a16="http://schemas.microsoft.com/office/drawing/2014/main" id="{BB472651-F8AD-C185-B0E9-E2AA350765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1520" y="2161026"/>
            <a:ext cx="995703" cy="874769"/>
          </a:xfrm>
          <a:prstGeom prst="rect">
            <a:avLst/>
          </a:prstGeom>
        </p:spPr>
      </p:pic>
      <p:pic>
        <p:nvPicPr>
          <p:cNvPr id="13" name="Imagem 12" descr="Texto&#10;&#10;Descrição gerada automaticamente">
            <a:extLst>
              <a:ext uri="{FF2B5EF4-FFF2-40B4-BE49-F238E27FC236}">
                <a16:creationId xmlns:a16="http://schemas.microsoft.com/office/drawing/2014/main" id="{AD5A41D3-EF04-3917-C963-43DB9E43D7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8767" y="3274197"/>
            <a:ext cx="1199958" cy="9444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334</Words>
  <Application>Microsoft Office PowerPoint</Application>
  <PresentationFormat>Personalizar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clara</dc:creator>
  <cp:lastModifiedBy>maria clara</cp:lastModifiedBy>
  <cp:revision>1</cp:revision>
  <dcterms:modified xsi:type="dcterms:W3CDTF">2024-04-30T11:22:52Z</dcterms:modified>
</cp:coreProperties>
</file>